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entury Gothic" panose="020B0502020202020204" pitchFamily="34" charset="0"/>
      <p:regular r:id="rId23"/>
      <p:bold r:id="rId24"/>
      <p:italic r:id="rId25"/>
      <p:boldItalic r:id="rId26"/>
    </p:embeddedFont>
    <p:embeddedFont>
      <p:font typeface="Garamond" panose="02020404030301010803" pitchFamily="18" charset="0"/>
      <p:regular r:id="rId27"/>
      <p:bold r:id="rId28"/>
      <p: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0" roundtripDataSignature="AMtx7mhJGgYOdVLbn4Yb7dDliOJgtGZah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cine BENCHEHID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C2212EA-7BA7-48A5-8782-D607E9D0937A}">
  <a:tblStyle styleId="{9C2212EA-7BA7-48A5-8782-D607E9D0937A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3F7E7"/>
          </a:solidFill>
        </a:fill>
      </a:tcStyle>
    </a:wholeTbl>
    <a:band1H>
      <a:tcTxStyle/>
      <a:tcStyle>
        <a:tcBdr/>
        <a:fill>
          <a:solidFill>
            <a:srgbClr val="E6EECC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6EECC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254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3F7E7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/>
        <a:fill>
          <a:solidFill>
            <a:srgbClr val="F3F7E7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customschemas.google.com/relationships/presentationmetadata" Target="metadata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10-14T11:13:59.634" idx="1">
    <p:pos x="7680" y="0"/>
    <p:text/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QG1cKX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f350a29960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f350a29960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gf350a29960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0" name="Google Shape;15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9" name="Google Shape;15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68" name="Google Shape;16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20;p18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50800" algn="ctr" rotWithShape="0">
              <a:srgbClr val="000000">
                <a:alpha val="65882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18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>
            <a:solidFill>
              <a:srgbClr val="FEFEF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18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" name="Google Shape;23;p18"/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24" name="Google Shape;24;p18"/>
            <p:cNvCxnSpPr/>
            <p:nvPr/>
          </p:nvCxnSpPr>
          <p:spPr>
            <a:xfrm>
              <a:off x="5250180" y="1267730"/>
              <a:ext cx="0" cy="612648"/>
            </a:xfrm>
            <a:prstGeom prst="straightConnector1">
              <a:avLst/>
            </a:prstGeom>
            <a:solidFill>
              <a:srgbClr val="FEFEFE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5" name="Google Shape;25;p18"/>
            <p:cNvCxnSpPr/>
            <p:nvPr/>
          </p:nvCxnSpPr>
          <p:spPr>
            <a:xfrm>
              <a:off x="6941820" y="1267730"/>
              <a:ext cx="0" cy="612648"/>
            </a:xfrm>
            <a:prstGeom prst="straightConnector1">
              <a:avLst/>
            </a:prstGeom>
            <a:solidFill>
              <a:srgbClr val="FEFEFE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6" name="Google Shape;26;p18"/>
            <p:cNvCxnSpPr/>
            <p:nvPr/>
          </p:nvCxnSpPr>
          <p:spPr>
            <a:xfrm>
              <a:off x="5250180" y="1883664"/>
              <a:ext cx="1691640" cy="0"/>
            </a:xfrm>
            <a:prstGeom prst="straightConnector1">
              <a:avLst/>
            </a:prstGeom>
            <a:solidFill>
              <a:srgbClr val="FEFEFE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27" name="Google Shape;27;p18"/>
          <p:cNvSpPr txBox="1"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800"/>
              <a:buFont typeface="Century Gothic"/>
              <a:buNone/>
              <a:defRPr sz="6800" b="0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dt" idx="10"/>
          </p:nvPr>
        </p:nvSpPr>
        <p:spPr>
          <a:xfrm>
            <a:off x="5318760" y="1341256"/>
            <a:ext cx="1554480" cy="485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3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ftr" idx="11"/>
          </p:nvPr>
        </p:nvSpPr>
        <p:spPr>
          <a:xfrm>
            <a:off x="1629100" y="5177408"/>
            <a:ext cx="573029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EFEF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8"/>
          <p:cNvSpPr txBox="1">
            <a:spLocks noGrp="1"/>
          </p:cNvSpPr>
          <p:nvPr>
            <p:ph type="sldNum" idx="12"/>
          </p:nvPr>
        </p:nvSpPr>
        <p:spPr>
          <a:xfrm>
            <a:off x="8606920" y="5177408"/>
            <a:ext cx="195598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uniquement" type="titleOnly">
  <p:cSld name="TITLE_ONLY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6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6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6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6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7"/>
          <p:cNvSpPr txBox="1">
            <a:spLocks noGrp="1"/>
          </p:cNvSpPr>
          <p:nvPr>
            <p:ph type="body" idx="1"/>
          </p:nvPr>
        </p:nvSpPr>
        <p:spPr>
          <a:xfrm rot="5400000">
            <a:off x="4171188" y="-1001268"/>
            <a:ext cx="3849624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7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7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8"/>
          <p:cNvSpPr txBox="1">
            <a:spLocks noGrp="1"/>
          </p:cNvSpPr>
          <p:nvPr>
            <p:ph type="title"/>
          </p:nvPr>
        </p:nvSpPr>
        <p:spPr>
          <a:xfrm rot="5400000">
            <a:off x="7543800" y="2209800"/>
            <a:ext cx="5257800" cy="23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8"/>
          <p:cNvSpPr txBox="1">
            <a:spLocks noGrp="1"/>
          </p:cNvSpPr>
          <p:nvPr>
            <p:ph type="body" idx="1"/>
          </p:nvPr>
        </p:nvSpPr>
        <p:spPr>
          <a:xfrm rot="5400000">
            <a:off x="2247900" y="-647700"/>
            <a:ext cx="5257800" cy="80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8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8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0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body" idx="1"/>
          </p:nvPr>
        </p:nvSpPr>
        <p:spPr>
          <a:xfrm>
            <a:off x="1066800" y="2103120"/>
            <a:ext cx="4663440" cy="374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50" name="Google Shape;50;p20"/>
          <p:cNvSpPr txBox="1">
            <a:spLocks noGrp="1"/>
          </p:cNvSpPr>
          <p:nvPr>
            <p:ph type="body" idx="2"/>
          </p:nvPr>
        </p:nvSpPr>
        <p:spPr>
          <a:xfrm>
            <a:off x="6461760" y="2103120"/>
            <a:ext cx="4663440" cy="374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rgbClr val="D8D8D8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21"/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9525" cap="sq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 b="0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1"/>
          <p:cNvSpPr txBox="1">
            <a:spLocks noGrp="1"/>
          </p:cNvSpPr>
          <p:nvPr>
            <p:ph type="body" idx="1"/>
          </p:nvPr>
        </p:nvSpPr>
        <p:spPr>
          <a:xfrm>
            <a:off x="685800" y="609600"/>
            <a:ext cx="6858000" cy="53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925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900"/>
              <a:buChar char="◦"/>
              <a:defRPr sz="19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59" name="Google Shape;59;p21"/>
          <p:cNvSpPr txBox="1">
            <a:spLocks noGrp="1"/>
          </p:cNvSpPr>
          <p:nvPr>
            <p:ph type="body" idx="2"/>
          </p:nvPr>
        </p:nvSpPr>
        <p:spPr>
          <a:xfrm>
            <a:off x="8458200" y="2336800"/>
            <a:ext cx="3161963" cy="36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dt" idx="10"/>
          </p:nvPr>
        </p:nvSpPr>
        <p:spPr>
          <a:xfrm>
            <a:off x="5588000" y="6035040"/>
            <a:ext cx="19558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62626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ftr" idx="11"/>
          </p:nvPr>
        </p:nvSpPr>
        <p:spPr>
          <a:xfrm>
            <a:off x="685801" y="6035040"/>
            <a:ext cx="45847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sldNum" idx="12"/>
          </p:nvPr>
        </p:nvSpPr>
        <p:spPr>
          <a:xfrm>
            <a:off x="10396728" y="6035040"/>
            <a:ext cx="122343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avec légende" type="picTx">
  <p:cSld name="PICTURE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2"/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rgbClr val="D8D8D8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22"/>
          <p:cNvSpPr>
            <a:spLocks noGrp="1"/>
          </p:cNvSpPr>
          <p:nvPr>
            <p:ph type="pic" idx="2"/>
          </p:nvPr>
        </p:nvSpPr>
        <p:spPr>
          <a:xfrm>
            <a:off x="228599" y="237744"/>
            <a:ext cx="7696201" cy="6382512"/>
          </a:xfrm>
          <a:prstGeom prst="rect">
            <a:avLst/>
          </a:prstGeom>
          <a:solidFill>
            <a:srgbClr val="95C77F"/>
          </a:solidFill>
          <a:ln>
            <a:noFill/>
          </a:ln>
        </p:spPr>
      </p:sp>
      <p:sp>
        <p:nvSpPr>
          <p:cNvPr id="66" name="Google Shape;66;p22"/>
          <p:cNvSpPr txBox="1">
            <a:spLocks noGrp="1"/>
          </p:cNvSpPr>
          <p:nvPr>
            <p:ph type="dt" idx="10"/>
          </p:nvPr>
        </p:nvSpPr>
        <p:spPr>
          <a:xfrm>
            <a:off x="5662337" y="6035040"/>
            <a:ext cx="2071963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1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ftr" idx="11"/>
          </p:nvPr>
        </p:nvSpPr>
        <p:spPr>
          <a:xfrm>
            <a:off x="612648" y="6035040"/>
            <a:ext cx="4588002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 b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sldNum" idx="12"/>
          </p:nvPr>
        </p:nvSpPr>
        <p:spPr>
          <a:xfrm>
            <a:off x="10396728" y="6035040"/>
            <a:ext cx="1225296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69" name="Google Shape;69;p22"/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9525" cap="sq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  <a:defRPr sz="3200" b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body" idx="1"/>
          </p:nvPr>
        </p:nvSpPr>
        <p:spPr>
          <a:xfrm>
            <a:off x="8477250" y="2386584"/>
            <a:ext cx="3144774" cy="3511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 type="title">
  <p:cSld name="TITL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8" name="Google Shape;78;p17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algn="ctr" rotWithShape="0">
              <a:srgbClr val="000000">
                <a:alpha val="65882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7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17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1" name="Google Shape;81;p17"/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82" name="Google Shape;82;p17"/>
            <p:cNvCxnSpPr/>
            <p:nvPr/>
          </p:nvCxnSpPr>
          <p:spPr>
            <a:xfrm>
              <a:off x="5250180" y="1267730"/>
              <a:ext cx="0" cy="612648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83" name="Google Shape;83;p17"/>
            <p:cNvCxnSpPr/>
            <p:nvPr/>
          </p:nvCxnSpPr>
          <p:spPr>
            <a:xfrm>
              <a:off x="6941820" y="1267730"/>
              <a:ext cx="0" cy="612648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84" name="Google Shape;84;p17"/>
            <p:cNvCxnSpPr/>
            <p:nvPr/>
          </p:nvCxnSpPr>
          <p:spPr>
            <a:xfrm>
              <a:off x="5250180" y="1883664"/>
              <a:ext cx="1691640" cy="0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85" name="Google Shape;85;p17"/>
          <p:cNvSpPr txBox="1"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800"/>
              <a:buFont typeface="Century Gothic"/>
              <a:buNone/>
              <a:defRPr sz="6800" b="0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dt" idx="10"/>
          </p:nvPr>
        </p:nvSpPr>
        <p:spPr>
          <a:xfrm>
            <a:off x="5318760" y="1341256"/>
            <a:ext cx="1554480" cy="485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3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ftr" idx="11"/>
          </p:nvPr>
        </p:nvSpPr>
        <p:spPr>
          <a:xfrm>
            <a:off x="1629100" y="5177408"/>
            <a:ext cx="5730295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62626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7"/>
          <p:cNvSpPr txBox="1">
            <a:spLocks noGrp="1"/>
          </p:cNvSpPr>
          <p:nvPr>
            <p:ph type="sldNum" idx="12"/>
          </p:nvPr>
        </p:nvSpPr>
        <p:spPr>
          <a:xfrm>
            <a:off x="8606920" y="5177408"/>
            <a:ext cx="195598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spcBef>
                <a:spcPts val="0"/>
              </a:spcBef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-tête de section" type="secHead">
  <p:cSld name="SECTION_HEADER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2" name="Google Shape;92;p24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algn="ctr" rotWithShape="0">
              <a:srgbClr val="000000">
                <a:alpha val="65882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4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4"/>
          <p:cNvSpPr txBox="1"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800"/>
              <a:buFont typeface="Century Gothic"/>
              <a:buNone/>
              <a:defRPr sz="6800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96" name="Google Shape;96;p24"/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97" name="Google Shape;97;p24"/>
            <p:cNvCxnSpPr/>
            <p:nvPr/>
          </p:nvCxnSpPr>
          <p:spPr>
            <a:xfrm>
              <a:off x="5250180" y="1267730"/>
              <a:ext cx="0" cy="612648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98" name="Google Shape;98;p24"/>
            <p:cNvCxnSpPr/>
            <p:nvPr/>
          </p:nvCxnSpPr>
          <p:spPr>
            <a:xfrm>
              <a:off x="6941820" y="1267730"/>
              <a:ext cx="0" cy="612648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99" name="Google Shape;99;p24"/>
            <p:cNvCxnSpPr/>
            <p:nvPr/>
          </p:nvCxnSpPr>
          <p:spPr>
            <a:xfrm>
              <a:off x="5250180" y="1883664"/>
              <a:ext cx="1691640" cy="0"/>
            </a:xfrm>
            <a:prstGeom prst="straightConnector1">
              <a:avLst/>
            </a:prstGeom>
            <a:solidFill>
              <a:srgbClr val="262626"/>
            </a:solidFill>
            <a:ln w="9525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0" name="Google Shape;100;p24"/>
          <p:cNvSpPr txBox="1"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24"/>
          <p:cNvSpPr txBox="1">
            <a:spLocks noGrp="1"/>
          </p:cNvSpPr>
          <p:nvPr>
            <p:ph type="dt" idx="10"/>
          </p:nvPr>
        </p:nvSpPr>
        <p:spPr>
          <a:xfrm>
            <a:off x="5318760" y="1344502"/>
            <a:ext cx="1554480" cy="498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30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4"/>
          <p:cNvSpPr txBox="1">
            <a:spLocks noGrp="1"/>
          </p:cNvSpPr>
          <p:nvPr>
            <p:ph type="ftr" idx="11"/>
          </p:nvPr>
        </p:nvSpPr>
        <p:spPr>
          <a:xfrm>
            <a:off x="1629157" y="5177408"/>
            <a:ext cx="5660134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62626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sldNum" idx="12"/>
          </p:nvPr>
        </p:nvSpPr>
        <p:spPr>
          <a:xfrm>
            <a:off x="8604504" y="5177408"/>
            <a:ext cx="1958339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>
              <a:spcBef>
                <a:spcPts val="0"/>
              </a:spcBef>
              <a:buNone/>
              <a:defRPr sz="800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5"/>
          <p:cNvSpPr txBox="1"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 b="1" i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body" idx="2"/>
          </p:nvPr>
        </p:nvSpPr>
        <p:spPr>
          <a:xfrm>
            <a:off x="1069848" y="2792472"/>
            <a:ext cx="4663440" cy="316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108" name="Google Shape;108;p25"/>
          <p:cNvSpPr txBox="1">
            <a:spLocks noGrp="1"/>
          </p:cNvSpPr>
          <p:nvPr>
            <p:ph type="body" idx="3"/>
          </p:nvPr>
        </p:nvSpPr>
        <p:spPr>
          <a:xfrm>
            <a:off x="6458712" y="2074334"/>
            <a:ext cx="466344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25"/>
          <p:cNvSpPr txBox="1">
            <a:spLocks noGrp="1"/>
          </p:cNvSpPr>
          <p:nvPr>
            <p:ph type="body" idx="4"/>
          </p:nvPr>
        </p:nvSpPr>
        <p:spPr>
          <a:xfrm>
            <a:off x="6458712" y="2792471"/>
            <a:ext cx="4663440" cy="3164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Char char="◦"/>
              <a:defRPr sz="1600"/>
            </a:lvl2pPr>
            <a:lvl3pPr marL="1371600" lvl="2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5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1" name="Google Shape;11;p1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dk1">
              <a:alpha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16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9525" cap="sq" cmpd="sng">
            <a:solidFill>
              <a:srgbClr val="FEFEF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4000"/>
              <a:buFont typeface="Century Gothic"/>
              <a:buNone/>
              <a:defRPr sz="40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3850" algn="l" rtl="0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rgbClr val="FEFEFE"/>
              </a:buClr>
              <a:buSzPts val="1500"/>
              <a:buFont typeface="Garamond"/>
              <a:buChar char="◦"/>
              <a:defRPr sz="15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300"/>
              <a:buFont typeface="Garamond"/>
              <a:buChar char="◦"/>
              <a:defRPr sz="13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200"/>
              <a:buFont typeface="Garamond"/>
              <a:buChar char="◦"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200"/>
              <a:buFont typeface="Garamond"/>
              <a:buChar char="◦"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200"/>
              <a:buFont typeface="Garamond"/>
              <a:buChar char="◦"/>
              <a:defRPr sz="1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EFEFE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4" name="Google Shape;34;p15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rgbClr val="BFBFBF">
              <a:alpha val="6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15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9525" cap="sq" cmpd="sng">
            <a:solidFill>
              <a:srgbClr val="26262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  <a:defRPr sz="40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3850" algn="l" rtl="0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500"/>
              <a:buFont typeface="Garamond"/>
              <a:buChar char="◦"/>
              <a:defRPr sz="15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300"/>
              <a:buFont typeface="Garamond"/>
              <a:buChar char="◦"/>
              <a:defRPr sz="13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04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200"/>
              <a:buFont typeface="Garamond"/>
              <a:buChar char="◦"/>
              <a:defRPr sz="1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200"/>
              <a:buFont typeface="Garamond"/>
              <a:buChar char="◦"/>
              <a:defRPr sz="1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200"/>
              <a:buFont typeface="Garamond"/>
              <a:buChar char="◦"/>
              <a:defRPr sz="1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dt" idx="10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ftr" idx="11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sldNum" idx="12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rgbClr val="3F3F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etmanias.com/en/post/blog/11745/iot-nb-iot/nb-iot-the-choice-of-frequency-deployment-mode-and-covera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tu.int/en/ITU-D/Regional-Presence/AsiaPacific/SiteAssets/Pages/ITU-ASP-CoE-Training-on-/Session5_NB_IoT%20networks.pdf" TargetMode="External"/><Relationship Id="rId5" Type="http://schemas.openxmlformats.org/officeDocument/2006/relationships/hyperlink" Target="https://telematics.poliba.it/publications/2018/MartiradonnaEW2018.pdf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log.integral-system.fr/quest-ce-que-nb-iot/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researchgate.net/figure/Difference-entre-OFDMA-et-SC-FDMA-6_fig4_308266132" TargetMode="External"/><Relationship Id="rId5" Type="http://schemas.openxmlformats.org/officeDocument/2006/relationships/hyperlink" Target="https://blogs.univ-poitiers.fr/f-launay/tag/ofdm/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" descr="Zoom sur un logo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"/>
          <p:cNvSpPr/>
          <p:nvPr/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"/>
          <p:cNvSpPr/>
          <p:nvPr/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9525" cap="sq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"/>
          <p:cNvSpPr txBox="1">
            <a:spLocks noGrp="1"/>
          </p:cNvSpPr>
          <p:nvPr>
            <p:ph type="ctrTitle"/>
          </p:nvPr>
        </p:nvSpPr>
        <p:spPr>
          <a:xfrm>
            <a:off x="6033791" y="1954342"/>
            <a:ext cx="4775075" cy="1630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entury Gothic"/>
              <a:buNone/>
            </a:pPr>
            <a:r>
              <a:rPr lang="fr-FR" sz="4400">
                <a:solidFill>
                  <a:schemeClr val="lt1"/>
                </a:solidFill>
              </a:rPr>
              <a:t>5G NB-IOT</a:t>
            </a:r>
            <a:endParaRPr/>
          </a:p>
        </p:txBody>
      </p:sp>
      <p:sp>
        <p:nvSpPr>
          <p:cNvPr id="138" name="Google Shape;138;p1"/>
          <p:cNvSpPr txBox="1">
            <a:spLocks noGrp="1"/>
          </p:cNvSpPr>
          <p:nvPr>
            <p:ph type="subTitle" idx="1"/>
          </p:nvPr>
        </p:nvSpPr>
        <p:spPr>
          <a:xfrm>
            <a:off x="6033790" y="3227524"/>
            <a:ext cx="4775075" cy="559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fr-FR">
                <a:solidFill>
                  <a:schemeClr val="lt1"/>
                </a:solidFill>
              </a:rPr>
              <a:t>Presentation 2021-2022</a:t>
            </a:r>
            <a:endParaRPr/>
          </a:p>
          <a:p>
            <a:pPr marL="0" lvl="0" indent="0" algn="ctr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100000"/>
              <a:buNone/>
            </a:pPr>
            <a:r>
              <a:rPr lang="fr-FR">
                <a:solidFill>
                  <a:schemeClr val="lt1"/>
                </a:solidFill>
              </a:rPr>
              <a:t>October, 15</a:t>
            </a:r>
            <a:endParaRPr/>
          </a:p>
        </p:txBody>
      </p:sp>
      <p:pic>
        <p:nvPicPr>
          <p:cNvPr id="139" name="Google Shape;13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4335" y="240347"/>
            <a:ext cx="4640580" cy="100520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140" name="Google Shape;140;p1"/>
          <p:cNvSpPr txBox="1"/>
          <p:nvPr/>
        </p:nvSpPr>
        <p:spPr>
          <a:xfrm>
            <a:off x="6206575" y="3953752"/>
            <a:ext cx="4775075" cy="559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ct val="100000"/>
              <a:buFont typeface="Garamond"/>
              <a:buNone/>
            </a:pPr>
            <a:r>
              <a:rPr lang="fr-FR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fr-FR" sz="3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UNDER THE GUIDANCE OF 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ct val="100000"/>
              <a:buFont typeface="Garamond"/>
              <a:buNone/>
            </a:pPr>
            <a:endParaRPr sz="32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ctr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ct val="100000"/>
              <a:buFont typeface="Garamond"/>
              <a:buNone/>
            </a:pPr>
            <a:r>
              <a:rPr lang="fr-FR" sz="32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Prof. Daniela DRAGOMIRESCU</a:t>
            </a:r>
            <a:endParaRPr/>
          </a:p>
          <a:p>
            <a:pPr marL="0" marR="0" lvl="0" indent="0" algn="ctr" rtl="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ct val="100000"/>
              <a:buFont typeface="Garamond"/>
              <a:buNone/>
            </a:pPr>
            <a:r>
              <a:rPr lang="fr-FR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endParaRPr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EE7C9CA-3D1F-47C3-8BBD-43F6D299152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51A6283-FD2B-4FD7-9EBC-7B3398254130}"/>
              </a:ext>
            </a:extLst>
          </p:cNvPr>
          <p:cNvSpPr txBox="1"/>
          <p:nvPr/>
        </p:nvSpPr>
        <p:spPr>
          <a:xfrm>
            <a:off x="394335" y="6400800"/>
            <a:ext cx="693113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800" dirty="0"/>
              <a:t>Yacine BENCHEHIDA – Hugo LE BELGUET – Sami BEYAH 5ISS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"/>
          <p:cNvSpPr txBox="1"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entury Gothic"/>
              <a:buNone/>
            </a:pPr>
            <a:r>
              <a:rPr lang="fr-FR"/>
              <a:t>III- Mac Layer </a:t>
            </a:r>
            <a:endParaRPr/>
          </a:p>
        </p:txBody>
      </p:sp>
      <p:pic>
        <p:nvPicPr>
          <p:cNvPr id="224" name="Google Shape;224;p10" descr="Une image contenant tabl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8183" y="609600"/>
            <a:ext cx="6393234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10"/>
          <p:cNvSpPr txBox="1"/>
          <p:nvPr/>
        </p:nvSpPr>
        <p:spPr>
          <a:xfrm>
            <a:off x="8458200" y="2336800"/>
            <a:ext cx="3161963" cy="36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Physical signals and channels </a:t>
            </a:r>
            <a:endParaRPr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C1707A5-198E-4FB3-BC85-C21357D64B4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10</a:t>
            </a:fld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1"/>
          <p:cNvSpPr txBox="1"/>
          <p:nvPr/>
        </p:nvSpPr>
        <p:spPr>
          <a:xfrm>
            <a:off x="428625" y="428625"/>
            <a:ext cx="1857375" cy="375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III- Mac Layer </a:t>
            </a:r>
            <a:endParaRPr/>
          </a:p>
        </p:txBody>
      </p:sp>
      <p:sp>
        <p:nvSpPr>
          <p:cNvPr id="233" name="Google Shape;233;p11"/>
          <p:cNvSpPr txBox="1"/>
          <p:nvPr/>
        </p:nvSpPr>
        <p:spPr>
          <a:xfrm>
            <a:off x="3571875" y="616208"/>
            <a:ext cx="844867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To avoid collisions on the NPRACH channel, NB-IoT use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Slotted ALOHA protocol</a:t>
            </a: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4" name="Google Shape;234;p11"/>
          <p:cNvSpPr txBox="1"/>
          <p:nvPr/>
        </p:nvSpPr>
        <p:spPr>
          <a:xfrm>
            <a:off x="428625" y="735306"/>
            <a:ext cx="1333500" cy="372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i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Collisions</a:t>
            </a:r>
            <a:endParaRPr/>
          </a:p>
        </p:txBody>
      </p:sp>
      <p:sp>
        <p:nvSpPr>
          <p:cNvPr id="235" name="Google Shape;235;p11"/>
          <p:cNvSpPr txBox="1"/>
          <p:nvPr/>
        </p:nvSpPr>
        <p:spPr>
          <a:xfrm>
            <a:off x="404812" y="1569220"/>
            <a:ext cx="6334126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The main characterizes about this protocol are: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•	Slotted Aloha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divides the time of shared channel </a:t>
            </a: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into discrete intervals called as time slots.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•	Any station can transmit its data in any time slot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•	The only condition is that station must start its transmission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from the beginning of the time slot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•	If the beginning of the slot is missed, then station has to wait until the beginning of the next time slot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•	A collision may occur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if two or more stations try to transmit data at the beginning of the same time slot</a:t>
            </a:r>
            <a:endParaRPr/>
          </a:p>
        </p:txBody>
      </p:sp>
      <p:pic>
        <p:nvPicPr>
          <p:cNvPr id="236" name="Google Shape;236;p11" descr="Une image contenant tabl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674" y="1569220"/>
            <a:ext cx="5173216" cy="290993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ECB8EC-5ACA-46DB-AF9C-53B2B8DFD36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11</a:t>
            </a:fld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12" descr="Une image contenant texte&#10;&#10;Description générée automatiquement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28599" y="1466468"/>
            <a:ext cx="7696201" cy="3925063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12"/>
          <p:cNvSpPr txBox="1"/>
          <p:nvPr/>
        </p:nvSpPr>
        <p:spPr>
          <a:xfrm>
            <a:off x="8477250" y="1466468"/>
            <a:ext cx="3144774" cy="512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NB-IoT mechanism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4" name="Google Shape;244;p12"/>
          <p:cNvSpPr txBox="1"/>
          <p:nvPr/>
        </p:nvSpPr>
        <p:spPr>
          <a:xfrm>
            <a:off x="8477250" y="2181971"/>
            <a:ext cx="31008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Extended Discontinuous Reception (eDRX)</a:t>
            </a:r>
            <a:endParaRPr/>
          </a:p>
        </p:txBody>
      </p:sp>
      <p:sp>
        <p:nvSpPr>
          <p:cNvPr id="245" name="Google Shape;245;p12"/>
          <p:cNvSpPr txBox="1"/>
          <p:nvPr/>
        </p:nvSpPr>
        <p:spPr>
          <a:xfrm>
            <a:off x="8477250" y="3337242"/>
            <a:ext cx="310087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Power Saving Mode (PSM)</a:t>
            </a:r>
            <a:endParaRPr/>
          </a:p>
        </p:txBody>
      </p:sp>
      <p:sp>
        <p:nvSpPr>
          <p:cNvPr id="246" name="Google Shape;246;p12"/>
          <p:cNvSpPr txBox="1"/>
          <p:nvPr/>
        </p:nvSpPr>
        <p:spPr>
          <a:xfrm>
            <a:off x="8477250" y="4218483"/>
            <a:ext cx="31008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Extended Coverage Level (ECL)</a:t>
            </a:r>
            <a:endParaRPr/>
          </a:p>
        </p:txBody>
      </p:sp>
      <p:sp>
        <p:nvSpPr>
          <p:cNvPr id="247" name="Google Shape;247;p12"/>
          <p:cNvSpPr txBox="1"/>
          <p:nvPr/>
        </p:nvSpPr>
        <p:spPr>
          <a:xfrm>
            <a:off x="8477250" y="5376723"/>
            <a:ext cx="31008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Realease Assistance Indicator (RAI)</a:t>
            </a:r>
            <a:endParaRPr/>
          </a:p>
        </p:txBody>
      </p:sp>
      <p:sp>
        <p:nvSpPr>
          <p:cNvPr id="248" name="Google Shape;248;p12"/>
          <p:cNvSpPr txBox="1"/>
          <p:nvPr/>
        </p:nvSpPr>
        <p:spPr>
          <a:xfrm>
            <a:off x="228599" y="5391531"/>
            <a:ext cx="3426056" cy="239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 : The Low Power Modes of the Cellular IoT  by Thales Group</a:t>
            </a:r>
            <a:endParaRPr sz="9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9" name="Google Shape;249;p12"/>
          <p:cNvSpPr txBox="1"/>
          <p:nvPr/>
        </p:nvSpPr>
        <p:spPr>
          <a:xfrm>
            <a:off x="8223165" y="-179452"/>
            <a:ext cx="3609045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fr-FR" sz="2400" b="0" i="0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IV- Power consumption</a:t>
            </a:r>
            <a:endParaRPr sz="2400" b="0" i="0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endParaRPr sz="2400" b="0" i="0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3679CD0-B7E3-45DC-B876-A7322BC24E8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13" descr="Une image contenant tabl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4106" y="381454"/>
            <a:ext cx="4249930" cy="1921405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13"/>
          <p:cNvSpPr txBox="1"/>
          <p:nvPr/>
        </p:nvSpPr>
        <p:spPr>
          <a:xfrm>
            <a:off x="4846547" y="521951"/>
            <a:ext cx="7036563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Transmit </a:t>
            </a:r>
            <a:r>
              <a:rPr lang="fr-FR" sz="18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measure</a:t>
            </a:r>
            <a:r>
              <a:rPr lang="fr-FR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r>
              <a:rPr lang="fr-FR" sz="18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realised</a:t>
            </a:r>
            <a:r>
              <a:rPr lang="fr-FR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with a 23 dBm signal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Sleep</a:t>
            </a:r>
            <a:r>
              <a:rPr lang="fr-FR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corresponds to </a:t>
            </a:r>
            <a:r>
              <a:rPr lang="fr-FR" sz="1800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eDRX</a:t>
            </a:r>
            <a:r>
              <a:rPr lang="fr-FR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mode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Standby corresponds to PSM mode </a:t>
            </a:r>
          </a:p>
          <a:p>
            <a:pPr lvl="0"/>
            <a:r>
              <a:rPr lang="fr-FR" sz="1800" dirty="0" err="1">
                <a:solidFill>
                  <a:schemeClr val="dk1"/>
                </a:solidFill>
                <a:latin typeface="Century Gothic"/>
                <a:sym typeface="Century Gothic"/>
              </a:rPr>
              <a:t>Device</a:t>
            </a:r>
            <a:r>
              <a:rPr lang="fr-FR" sz="1800" dirty="0">
                <a:solidFill>
                  <a:schemeClr val="dk1"/>
                </a:solidFill>
                <a:latin typeface="Century Gothic"/>
                <a:sym typeface="Century Gothic"/>
              </a:rPr>
              <a:t> A </a:t>
            </a:r>
            <a:r>
              <a:rPr lang="fr-FR" sz="1800" dirty="0" err="1">
                <a:solidFill>
                  <a:schemeClr val="dk1"/>
                </a:solidFill>
                <a:latin typeface="Century Gothic"/>
                <a:sym typeface="Century Gothic"/>
              </a:rPr>
              <a:t>is</a:t>
            </a:r>
            <a:r>
              <a:rPr lang="fr-FR" sz="1800" dirty="0">
                <a:solidFill>
                  <a:schemeClr val="dk1"/>
                </a:solidFill>
                <a:latin typeface="Century Gothic"/>
                <a:sym typeface="Century Gothic"/>
              </a:rPr>
              <a:t> </a:t>
            </a:r>
            <a:r>
              <a:rPr lang="fr-FR" sz="1800" dirty="0" err="1">
                <a:solidFill>
                  <a:schemeClr val="dk1"/>
                </a:solidFill>
                <a:latin typeface="Century Gothic"/>
                <a:sym typeface="Century Gothic"/>
              </a:rPr>
              <a:t>commercially</a:t>
            </a:r>
            <a:r>
              <a:rPr lang="fr-FR" sz="1800" dirty="0">
                <a:solidFill>
                  <a:schemeClr val="dk1"/>
                </a:solidFill>
                <a:latin typeface="Century Gothic"/>
                <a:sym typeface="Century Gothic"/>
              </a:rPr>
              <a:t> </a:t>
            </a:r>
            <a:r>
              <a:rPr lang="fr-FR" sz="1800" dirty="0" err="1">
                <a:solidFill>
                  <a:schemeClr val="dk1"/>
                </a:solidFill>
                <a:latin typeface="Century Gothic"/>
                <a:sym typeface="Century Gothic"/>
              </a:rPr>
              <a:t>available</a:t>
            </a:r>
            <a:endParaRPr lang="fr-FR" sz="1800" dirty="0">
              <a:solidFill>
                <a:schemeClr val="dk1"/>
              </a:solidFill>
              <a:latin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 err="1">
                <a:solidFill>
                  <a:schemeClr val="dk1"/>
                </a:solidFill>
                <a:latin typeface="Century Gothic"/>
                <a:sym typeface="Century Gothic"/>
              </a:rPr>
              <a:t>Device</a:t>
            </a:r>
            <a:r>
              <a:rPr lang="fr-FR" sz="1800" dirty="0">
                <a:solidFill>
                  <a:schemeClr val="dk1"/>
                </a:solidFill>
                <a:latin typeface="Century Gothic"/>
                <a:sym typeface="Century Gothic"/>
              </a:rPr>
              <a:t> B </a:t>
            </a:r>
            <a:r>
              <a:rPr lang="fr-FR" sz="1800" dirty="0" err="1">
                <a:solidFill>
                  <a:schemeClr val="dk1"/>
                </a:solidFill>
                <a:latin typeface="Century Gothic"/>
                <a:sym typeface="Century Gothic"/>
              </a:rPr>
              <a:t>is</a:t>
            </a:r>
            <a:r>
              <a:rPr lang="fr-FR" sz="1800" dirty="0">
                <a:solidFill>
                  <a:schemeClr val="dk1"/>
                </a:solidFill>
                <a:latin typeface="Century Gothic"/>
                <a:sym typeface="Century Gothic"/>
              </a:rPr>
              <a:t> a prototype</a:t>
            </a:r>
            <a:endParaRPr dirty="0"/>
          </a:p>
        </p:txBody>
      </p:sp>
      <p:sp>
        <p:nvSpPr>
          <p:cNvPr id="257" name="Google Shape;257;p13"/>
          <p:cNvSpPr txBox="1"/>
          <p:nvPr/>
        </p:nvSpPr>
        <p:spPr>
          <a:xfrm>
            <a:off x="4384655" y="4238058"/>
            <a:ext cx="1520160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With 100 bytes packet and a 27,7Wh battery size</a:t>
            </a:r>
            <a:endParaRPr/>
          </a:p>
        </p:txBody>
      </p:sp>
      <p:sp>
        <p:nvSpPr>
          <p:cNvPr id="258" name="Google Shape;258;p13"/>
          <p:cNvSpPr txBox="1"/>
          <p:nvPr/>
        </p:nvSpPr>
        <p:spPr>
          <a:xfrm>
            <a:off x="439540" y="2302859"/>
            <a:ext cx="418547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i="1" u="sng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Power consumption</a:t>
            </a:r>
            <a:endParaRPr sz="1800" i="1" u="sng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9" name="Google Shape;259;p13"/>
          <p:cNvSpPr txBox="1"/>
          <p:nvPr/>
        </p:nvSpPr>
        <p:spPr>
          <a:xfrm>
            <a:off x="465303" y="5480663"/>
            <a:ext cx="449566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Measurement of an NB-IoT power consumption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0" name="Google Shape;260;p13"/>
          <p:cNvSpPr txBox="1"/>
          <p:nvPr/>
        </p:nvSpPr>
        <p:spPr>
          <a:xfrm>
            <a:off x="9018252" y="5628609"/>
            <a:ext cx="2864858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 : An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Empirical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NB-IoT Power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Consumption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Model for Battery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Lifetime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Estimation by 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Lauridsen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Mads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Krigslund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Rasmus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Rohr, Marek;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Madueno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Germán</a:t>
            </a:r>
            <a:endParaRPr sz="9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61" name="Google Shape;261;p13"/>
          <p:cNvSpPr txBox="1"/>
          <p:nvPr/>
        </p:nvSpPr>
        <p:spPr>
          <a:xfrm>
            <a:off x="107866" y="191145"/>
            <a:ext cx="2778210" cy="380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r>
              <a:rPr lang="fr-FR" sz="1800" b="0" i="0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IV- Power consumption</a:t>
            </a:r>
            <a:endParaRPr sz="1800" b="0" i="0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62" name="Google Shape;262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4843" y="2724932"/>
            <a:ext cx="3635829" cy="29036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3" name="Google Shape;263;p13"/>
          <p:cNvCxnSpPr>
            <a:stCxn id="255" idx="3"/>
            <a:endCxn id="262" idx="3"/>
          </p:cNvCxnSpPr>
          <p:nvPr/>
        </p:nvCxnSpPr>
        <p:spPr>
          <a:xfrm flipH="1">
            <a:off x="4320672" y="1342157"/>
            <a:ext cx="353364" cy="2834614"/>
          </a:xfrm>
          <a:prstGeom prst="curvedConnector3">
            <a:avLst>
              <a:gd name="adj1" fmla="val -64692"/>
            </a:avLst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4" name="Google Shape;264;p13"/>
          <p:cNvSpPr txBox="1"/>
          <p:nvPr/>
        </p:nvSpPr>
        <p:spPr>
          <a:xfrm>
            <a:off x="6270542" y="2062392"/>
            <a:ext cx="3102377" cy="369332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-1311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latin typeface="Century Gothic"/>
                <a:ea typeface="Century Gothic"/>
                <a:cs typeface="Century Gothic"/>
                <a:sym typeface="Century Gothic"/>
              </a:rPr>
              <a:t> </a:t>
            </a:r>
            <a:endParaRPr/>
          </a:p>
        </p:txBody>
      </p:sp>
      <p:sp>
        <p:nvSpPr>
          <p:cNvPr id="265" name="Google Shape;265;p13"/>
          <p:cNvSpPr txBox="1"/>
          <p:nvPr/>
        </p:nvSpPr>
        <p:spPr>
          <a:xfrm>
            <a:off x="6270542" y="2813215"/>
            <a:ext cx="3102377" cy="612732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latin typeface="Century Gothic"/>
                <a:ea typeface="Century Gothic"/>
                <a:cs typeface="Century Gothic"/>
                <a:sym typeface="Century Gothic"/>
              </a:rPr>
              <a:t> </a:t>
            </a:r>
            <a:endParaRPr/>
          </a:p>
        </p:txBody>
      </p:sp>
      <p:sp>
        <p:nvSpPr>
          <p:cNvPr id="266" name="Google Shape;266;p13"/>
          <p:cNvSpPr txBox="1"/>
          <p:nvPr/>
        </p:nvSpPr>
        <p:spPr>
          <a:xfrm>
            <a:off x="6361237" y="3816240"/>
            <a:ext cx="3102377" cy="369332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-13113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atin typeface="Century Gothic"/>
                <a:ea typeface="Century Gothic"/>
                <a:cs typeface="Century Gothic"/>
                <a:sym typeface="Century Gothic"/>
              </a:rPr>
              <a:t> </a:t>
            </a:r>
            <a:endParaRPr dirty="0"/>
          </a:p>
        </p:txBody>
      </p:sp>
      <p:sp>
        <p:nvSpPr>
          <p:cNvPr id="267" name="Google Shape;267;p13"/>
          <p:cNvSpPr/>
          <p:nvPr/>
        </p:nvSpPr>
        <p:spPr>
          <a:xfrm>
            <a:off x="7240186" y="3780030"/>
            <a:ext cx="1163086" cy="458028"/>
          </a:xfrm>
          <a:prstGeom prst="rect">
            <a:avLst/>
          </a:prstGeom>
          <a:noFill/>
          <a:ln w="12700" cap="flat" cmpd="sng">
            <a:solidFill>
              <a:srgbClr val="AF2D1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268" name="Google Shape;268;p13"/>
          <p:cNvCxnSpPr>
            <a:stCxn id="264" idx="2"/>
            <a:endCxn id="265" idx="0"/>
          </p:cNvCxnSpPr>
          <p:nvPr/>
        </p:nvCxnSpPr>
        <p:spPr>
          <a:xfrm>
            <a:off x="7821731" y="2431724"/>
            <a:ext cx="0" cy="3816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69" name="Google Shape;269;p13"/>
          <p:cNvCxnSpPr>
            <a:stCxn id="265" idx="2"/>
            <a:endCxn id="267" idx="0"/>
          </p:cNvCxnSpPr>
          <p:nvPr/>
        </p:nvCxnSpPr>
        <p:spPr>
          <a:xfrm>
            <a:off x="7821731" y="3425947"/>
            <a:ext cx="0" cy="3540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D55376D-B352-4C7B-A2A3-1E7BA12AD14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68628" y="2032000"/>
            <a:ext cx="5419476" cy="2055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1268" y="4087495"/>
            <a:ext cx="4277360" cy="231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14"/>
          <p:cNvSpPr txBox="1"/>
          <p:nvPr/>
        </p:nvSpPr>
        <p:spPr>
          <a:xfrm>
            <a:off x="4935207" y="4087495"/>
            <a:ext cx="4218608" cy="258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Non-IP data delivery :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Via PtP Sgi Tunnel, can only communicate with a pre defined server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Via SCEF, new network element that securely exposes the server and capabilities provided by 3GPP network interfaces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8" name="Google Shape;278;p14"/>
          <p:cNvSpPr txBox="1"/>
          <p:nvPr/>
        </p:nvSpPr>
        <p:spPr>
          <a:xfrm>
            <a:off x="977225" y="2598083"/>
            <a:ext cx="3957982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DoNAS encapsulate the data of the user in the Non-Access Startum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9" name="Google Shape;279;p14"/>
          <p:cNvSpPr txBox="1"/>
          <p:nvPr/>
        </p:nvSpPr>
        <p:spPr>
          <a:xfrm>
            <a:off x="4796058" y="482234"/>
            <a:ext cx="871551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Uses the LTE existing network, benefits from its security: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 identity confidentiality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Entity authentification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integrity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Mobile device identification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80" name="Google Shape;280;p14" descr="Une image contenant texte, carte de visite, boîtier, enveloppe&#10;&#10;Description générée automatiquement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11057" y="890106"/>
            <a:ext cx="1662746" cy="938582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14"/>
          <p:cNvSpPr txBox="1"/>
          <p:nvPr/>
        </p:nvSpPr>
        <p:spPr>
          <a:xfrm>
            <a:off x="9438334" y="5850374"/>
            <a:ext cx="191121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Source : 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Security </a:t>
            </a:r>
            <a:r>
              <a:rPr lang="fr-FR" sz="9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Features</a:t>
            </a:r>
            <a:r>
              <a:rPr lang="fr-FR" sz="9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LTE-M and NB-IoT Networks by GSMA </a:t>
            </a:r>
            <a:endParaRPr sz="9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2" name="Google Shape;282;p14"/>
          <p:cNvSpPr txBox="1"/>
          <p:nvPr/>
        </p:nvSpPr>
        <p:spPr>
          <a:xfrm>
            <a:off x="431715" y="0"/>
            <a:ext cx="3609045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r>
              <a:rPr lang="fr-FR" sz="2400" b="0" i="0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V- Security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</a:pPr>
            <a:endParaRPr sz="2400" b="0" i="0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AF19C09-0028-4AD6-B9F3-B4E8EAC4FF4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f350a29960_2_0"/>
          <p:cNvSpPr txBox="1"/>
          <p:nvPr/>
        </p:nvSpPr>
        <p:spPr>
          <a:xfrm>
            <a:off x="634625" y="552725"/>
            <a:ext cx="72060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500">
                <a:latin typeface="Century Gothic"/>
                <a:ea typeface="Century Gothic"/>
                <a:cs typeface="Century Gothic"/>
                <a:sym typeface="Century Gothic"/>
              </a:rPr>
              <a:t>VI- Conclusion</a:t>
            </a:r>
            <a:endParaRPr sz="25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89" name="Google Shape;289;gf350a29960_2_0"/>
          <p:cNvSpPr txBox="1"/>
          <p:nvPr/>
        </p:nvSpPr>
        <p:spPr>
          <a:xfrm>
            <a:off x="839325" y="1412550"/>
            <a:ext cx="10379100" cy="38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Century Gothic"/>
              <a:buChar char="●"/>
            </a:pPr>
            <a:r>
              <a:rPr lang="fr-FR" sz="1700">
                <a:latin typeface="Century Gothic"/>
                <a:ea typeface="Century Gothic"/>
                <a:cs typeface="Century Gothic"/>
                <a:sym typeface="Century Gothic"/>
              </a:rPr>
              <a:t>NB-IoT was designed to allow easy integration and sharing of radio resources with existing GSM and LTE networks</a:t>
            </a: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Century Gothic"/>
              <a:buChar char="●"/>
            </a:pPr>
            <a:r>
              <a:rPr lang="fr-FR" sz="1700">
                <a:latin typeface="Century Gothic"/>
                <a:ea typeface="Century Gothic"/>
                <a:cs typeface="Century Gothic"/>
                <a:sym typeface="Century Gothic"/>
              </a:rPr>
              <a:t>This technology have several advantages : </a:t>
            </a: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657600" lvl="7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Century Gothic"/>
              <a:buChar char="○"/>
            </a:pPr>
            <a:r>
              <a:rPr lang="fr-FR" sz="1700">
                <a:latin typeface="Century Gothic"/>
                <a:ea typeface="Century Gothic"/>
                <a:cs typeface="Century Gothic"/>
                <a:sym typeface="Century Gothic"/>
              </a:rPr>
              <a:t>It focus on energy efficiency</a:t>
            </a: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657600" lvl="7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Century Gothic"/>
              <a:buChar char="○"/>
            </a:pPr>
            <a:r>
              <a:rPr lang="fr-FR" sz="1700">
                <a:latin typeface="Century Gothic"/>
                <a:ea typeface="Century Gothic"/>
                <a:cs typeface="Century Gothic"/>
                <a:sym typeface="Century Gothic"/>
              </a:rPr>
              <a:t>Indoor/underground penetration</a:t>
            </a: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657600" lvl="7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Century Gothic"/>
              <a:buChar char="○"/>
            </a:pPr>
            <a:r>
              <a:rPr lang="fr-FR" sz="1700">
                <a:latin typeface="Century Gothic"/>
                <a:ea typeface="Century Gothic"/>
                <a:cs typeface="Century Gothic"/>
                <a:sym typeface="Century Gothic"/>
              </a:rPr>
              <a:t>Massive IoT connections</a:t>
            </a: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657600" lvl="7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Century Gothic"/>
              <a:buChar char="○"/>
            </a:pPr>
            <a:r>
              <a:rPr lang="fr-FR" sz="1700">
                <a:latin typeface="Century Gothic"/>
                <a:ea typeface="Century Gothic"/>
                <a:cs typeface="Century Gothic"/>
                <a:sym typeface="Century Gothic"/>
              </a:rPr>
              <a:t>It benefits from all the security and privacy features of mobile networks</a:t>
            </a: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657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Font typeface="Century Gothic"/>
              <a:buChar char="●"/>
            </a:pPr>
            <a:r>
              <a:rPr lang="fr-FR" sz="1700">
                <a:latin typeface="Century Gothic"/>
                <a:ea typeface="Century Gothic"/>
                <a:cs typeface="Century Gothic"/>
                <a:sym typeface="Century Gothic"/>
              </a:rPr>
              <a:t>By using licensed spectrum it provided greater reliability and performance</a:t>
            </a: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entury Gothic"/>
              <a:buChar char="●"/>
            </a:pPr>
            <a:r>
              <a:rPr lang="fr-FR" sz="1700">
                <a:latin typeface="Century Gothic"/>
                <a:ea typeface="Century Gothic"/>
                <a:cs typeface="Century Gothic"/>
                <a:sym typeface="Century Gothic"/>
              </a:rPr>
              <a:t>NB-IoT is seen as the future of IoT devices using mobile network infrastructure </a:t>
            </a:r>
            <a:r>
              <a:rPr lang="fr-FR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74EBF52-E570-413F-8F7A-7CF88DE2D2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15</a:t>
            </a:fld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"/>
          <p:cNvSpPr txBox="1">
            <a:spLocks noGrp="1"/>
          </p:cNvSpPr>
          <p:nvPr>
            <p:ph type="title"/>
          </p:nvPr>
        </p:nvSpPr>
        <p:spPr>
          <a:xfrm>
            <a:off x="1066800" y="457200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</a:pPr>
            <a:r>
              <a:rPr lang="fr-FR"/>
              <a:t>Contents </a:t>
            </a:r>
            <a:endParaRPr/>
          </a:p>
        </p:txBody>
      </p:sp>
      <p:sp>
        <p:nvSpPr>
          <p:cNvPr id="147" name="Google Shape;147;p2"/>
          <p:cNvSpPr txBox="1"/>
          <p:nvPr/>
        </p:nvSpPr>
        <p:spPr>
          <a:xfrm>
            <a:off x="1066800" y="1607819"/>
            <a:ext cx="10058400" cy="416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lang="fr-FR" sz="3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I- Introduction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endParaRPr sz="3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lang="fr-FR" sz="3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II- Physical Layer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endParaRPr sz="3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lang="fr-FR" sz="3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III- Mac Layer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endParaRPr sz="3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lang="fr-FR" sz="3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IV- Power consumption</a:t>
            </a:r>
            <a:endParaRPr sz="3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lang="fr-FR" sz="3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lang="fr-FR" sz="3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V- Security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endParaRPr sz="3200" b="0" i="0" u="none" strike="noStrike" cap="non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lang="fr-FR" sz="32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VI - Conclusion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lang="fr-FR" sz="4000" b="0" i="0" u="none" strike="noStrike" cap="non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623BCEE-0B75-4B6F-AD57-CD72292961D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"/>
          <p:cNvSpPr txBox="1">
            <a:spLocks noGrp="1"/>
          </p:cNvSpPr>
          <p:nvPr>
            <p:ph type="title"/>
          </p:nvPr>
        </p:nvSpPr>
        <p:spPr>
          <a:xfrm>
            <a:off x="381000" y="390525"/>
            <a:ext cx="2257425" cy="433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</a:pPr>
            <a:r>
              <a:rPr lang="fr-FR" sz="2400"/>
              <a:t>I- Introduction</a:t>
            </a:r>
            <a:endParaRPr/>
          </a:p>
        </p:txBody>
      </p:sp>
      <p:pic>
        <p:nvPicPr>
          <p:cNvPr id="154" name="Google Shape;15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44875" y="1491525"/>
            <a:ext cx="5926825" cy="21735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3"/>
          <p:cNvSpPr txBox="1"/>
          <p:nvPr/>
        </p:nvSpPr>
        <p:spPr>
          <a:xfrm>
            <a:off x="603750" y="1754575"/>
            <a:ext cx="4801500" cy="36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entury Gothic"/>
              <a:buChar char="●"/>
            </a:pPr>
            <a:r>
              <a:rPr lang="fr-FR" sz="15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new IoT technology introduced by the 3GPP in 2016</a:t>
            </a:r>
            <a:endParaRPr sz="15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entury Gothic"/>
              <a:buNone/>
            </a:pPr>
            <a:endParaRPr sz="15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entury Gothic"/>
              <a:buChar char="●"/>
            </a:pPr>
            <a:r>
              <a:rPr lang="fr-FR" sz="15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Reuses the LTE design extensively</a:t>
            </a:r>
            <a:endParaRPr sz="15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entury Gothic"/>
              <a:buNone/>
            </a:pPr>
            <a:endParaRPr sz="15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entury Gothic"/>
              <a:buChar char="●"/>
            </a:pPr>
            <a:r>
              <a:rPr lang="fr-FR" sz="15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support of a massive number of connections (up to 50,000 per NB-IoT network cell)</a:t>
            </a:r>
            <a:endParaRPr sz="15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entury Gothic"/>
              <a:buNone/>
            </a:pPr>
            <a:endParaRPr sz="15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entury Gothic"/>
              <a:buChar char="●"/>
            </a:pPr>
            <a:r>
              <a:rPr lang="fr-FR" sz="15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It eliminates the need for a gateway, which saves cost in the long run</a:t>
            </a:r>
            <a:endParaRPr sz="15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entury Gothic"/>
              <a:buNone/>
            </a:pPr>
            <a:endParaRPr sz="15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457200" marR="0" lvl="0" indent="-3238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entury Gothic"/>
              <a:buChar char="●"/>
            </a:pPr>
            <a:r>
              <a:rPr lang="fr-FR" sz="15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Minimises power consumption enabling battery life of +10 years</a:t>
            </a:r>
            <a:endParaRPr sz="15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3A7CC77-E9FA-4F04-8206-FCF4EAFCA97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3</a:t>
            </a:fld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 txBox="1"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Century Gothic"/>
              <a:buNone/>
            </a:pPr>
            <a:r>
              <a:rPr lang="fr-FR"/>
              <a:t>II- Physical layer</a:t>
            </a:r>
            <a:endParaRPr/>
          </a:p>
        </p:txBody>
      </p:sp>
      <p:sp>
        <p:nvSpPr>
          <p:cNvPr id="162" name="Google Shape;162;p4"/>
          <p:cNvSpPr txBox="1">
            <a:spLocks noGrp="1"/>
          </p:cNvSpPr>
          <p:nvPr>
            <p:ph type="body" idx="1"/>
          </p:nvPr>
        </p:nvSpPr>
        <p:spPr>
          <a:xfrm>
            <a:off x="5584500" y="2462100"/>
            <a:ext cx="5540700" cy="39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●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Maximum Data rate in uplink :  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2286000" lvl="4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○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250 kbps  (multple itone)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2286000" lvl="4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○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20 kpbs (single tone)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457200" lvl="0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●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Coverage : 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2286000" lvl="4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○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1 km in urban area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2286000" lvl="4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○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15 km in rural area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228600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457200" lvl="0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●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Uplink report latency : &lt; 10 s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457200" lvl="0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●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Applicable in any 3GPP defined (licensed) frequency band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None/>
            </a:pP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457200" lvl="0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●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Bandwidth : 180 kHz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457200" lvl="0" indent="-33166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23"/>
              <a:buFont typeface="Arial"/>
              <a:buChar char="●"/>
            </a:pPr>
            <a:r>
              <a:rPr lang="fr-FR" sz="1623">
                <a:latin typeface="Arial"/>
                <a:ea typeface="Arial"/>
                <a:cs typeface="Arial"/>
                <a:sym typeface="Arial"/>
              </a:rPr>
              <a:t>Uplink and downlink communication in half duplex</a:t>
            </a:r>
            <a:endParaRPr sz="1623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126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0"/>
              <a:buFont typeface="Arial"/>
              <a:buNone/>
            </a:pPr>
            <a:endParaRPr sz="126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770"/>
              <a:buNone/>
            </a:pPr>
            <a:endParaRPr sz="1050"/>
          </a:p>
        </p:txBody>
      </p:sp>
      <p:pic>
        <p:nvPicPr>
          <p:cNvPr id="163" name="Google Shape;16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2200" y="2914874"/>
            <a:ext cx="3676950" cy="196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4"/>
          <p:cNvSpPr txBox="1"/>
          <p:nvPr/>
        </p:nvSpPr>
        <p:spPr>
          <a:xfrm>
            <a:off x="962200" y="2414925"/>
            <a:ext cx="3528000" cy="71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Three deployment modes </a:t>
            </a: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None/>
            </a:pP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D1B96CC-760F-4F66-87A2-F2B44890AD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4</a:t>
            </a:fld>
            <a:endParaRPr lang="fr-FR"/>
          </a:p>
        </p:txBody>
      </p:sp>
      <p:sp>
        <p:nvSpPr>
          <p:cNvPr id="7" name="Google Shape;281;p14">
            <a:extLst>
              <a:ext uri="{FF2B5EF4-FFF2-40B4-BE49-F238E27FC236}">
                <a16:creationId xmlns:a16="http://schemas.microsoft.com/office/drawing/2014/main" id="{FE6FAA56-8106-45BF-A916-E6685B55F8A5}"/>
              </a:ext>
            </a:extLst>
          </p:cNvPr>
          <p:cNvSpPr txBox="1"/>
          <p:nvPr/>
        </p:nvSpPr>
        <p:spPr>
          <a:xfrm>
            <a:off x="1066800" y="5009991"/>
            <a:ext cx="3792876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fr-FR" sz="900" dirty="0">
                <a:solidFill>
                  <a:schemeClr val="dk1"/>
                </a:solidFill>
                <a:latin typeface="+mn-lt"/>
                <a:ea typeface="Century Gothic"/>
                <a:cs typeface="Century Gothic"/>
                <a:sym typeface="Century Gothic"/>
              </a:rPr>
              <a:t>Source : </a:t>
            </a:r>
            <a:r>
              <a:rPr lang="fr-FR" sz="900" dirty="0">
                <a:solidFill>
                  <a:srgbClr val="0070C0"/>
                </a:solidFill>
                <a:latin typeface="+mn-lt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https://www.netmanias.com/en/post/blog/11745/iot-nb-iot/nb-iot-the-choice-of-frequency-deployment-mode-and-coverage</a:t>
            </a:r>
            <a:r>
              <a:rPr lang="fr-FR" sz="900" dirty="0">
                <a:solidFill>
                  <a:srgbClr val="0070C0"/>
                </a:solidFill>
                <a:latin typeface="+mn-lt"/>
                <a:ea typeface="Calibri"/>
                <a:cs typeface="Calibri"/>
                <a:sym typeface="Calibri"/>
              </a:rPr>
              <a:t> </a:t>
            </a:r>
            <a:endParaRPr sz="900" dirty="0">
              <a:solidFill>
                <a:srgbClr val="0070C0"/>
              </a:solidFill>
              <a:latin typeface="+mn-lt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5"/>
          <p:cNvSpPr txBox="1">
            <a:spLocks noGrp="1"/>
          </p:cNvSpPr>
          <p:nvPr>
            <p:ph type="title"/>
          </p:nvPr>
        </p:nvSpPr>
        <p:spPr>
          <a:xfrm>
            <a:off x="370775" y="3834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/>
              <a:t>II- Physical layer</a:t>
            </a:r>
            <a:endParaRPr/>
          </a:p>
        </p:txBody>
      </p:sp>
      <p:sp>
        <p:nvSpPr>
          <p:cNvPr id="171" name="Google Shape;171;p5"/>
          <p:cNvSpPr txBox="1">
            <a:spLocks noGrp="1"/>
          </p:cNvSpPr>
          <p:nvPr>
            <p:ph type="body" idx="1"/>
          </p:nvPr>
        </p:nvSpPr>
        <p:spPr>
          <a:xfrm>
            <a:off x="5907225" y="608700"/>
            <a:ext cx="5588700" cy="38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l" rtl="0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2000"/>
              <a:buChar char="●"/>
            </a:pPr>
            <a:r>
              <a:rPr lang="fr-FR" sz="1700" dirty="0"/>
              <a:t>Supports </a:t>
            </a:r>
            <a:r>
              <a:rPr lang="fr-FR" sz="1700" dirty="0" err="1"/>
              <a:t>two</a:t>
            </a:r>
            <a:r>
              <a:rPr lang="fr-FR" sz="1700" dirty="0"/>
              <a:t> modes for </a:t>
            </a:r>
            <a:r>
              <a:rPr lang="fr-FR" sz="1700" dirty="0" err="1"/>
              <a:t>uplink</a:t>
            </a:r>
            <a:r>
              <a:rPr lang="fr-FR" sz="1700" dirty="0"/>
              <a:t> :</a:t>
            </a:r>
            <a:endParaRPr sz="1700" dirty="0"/>
          </a:p>
          <a:p>
            <a:pPr marL="228600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fr-FR" sz="1400" dirty="0"/>
              <a:t>Single </a:t>
            </a:r>
            <a:r>
              <a:rPr lang="fr-FR" sz="1400" dirty="0" err="1"/>
              <a:t>tone</a:t>
            </a:r>
            <a:r>
              <a:rPr lang="fr-FR" sz="1400" dirty="0"/>
              <a:t> </a:t>
            </a:r>
            <a:r>
              <a:rPr lang="fr-FR" sz="1400" dirty="0" err="1"/>
              <a:t>with</a:t>
            </a:r>
            <a:r>
              <a:rPr lang="fr-FR" sz="1400" dirty="0"/>
              <a:t> 15 kHz and/or 3.75 kHz </a:t>
            </a:r>
            <a:r>
              <a:rPr lang="fr-FR" sz="1400" dirty="0" err="1"/>
              <a:t>tone</a:t>
            </a:r>
            <a:r>
              <a:rPr lang="fr-FR" sz="1400" dirty="0"/>
              <a:t> </a:t>
            </a:r>
            <a:r>
              <a:rPr lang="fr-FR" sz="1400" dirty="0" err="1"/>
              <a:t>spacing</a:t>
            </a:r>
            <a:endParaRPr sz="1400" dirty="0"/>
          </a:p>
          <a:p>
            <a:pPr marL="228600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fr-FR" sz="1400" dirty="0"/>
              <a:t>Multiple </a:t>
            </a:r>
            <a:r>
              <a:rPr lang="fr-FR" sz="1400" dirty="0" err="1"/>
              <a:t>tone</a:t>
            </a:r>
            <a:r>
              <a:rPr lang="fr-FR" sz="1400" dirty="0"/>
              <a:t> transmissions </a:t>
            </a:r>
            <a:r>
              <a:rPr lang="fr-FR" sz="1400" dirty="0" err="1"/>
              <a:t>with</a:t>
            </a:r>
            <a:r>
              <a:rPr lang="fr-FR" sz="1400" dirty="0"/>
              <a:t> 15 kHz </a:t>
            </a:r>
            <a:r>
              <a:rPr lang="fr-FR" sz="1400" dirty="0" err="1"/>
              <a:t>tone</a:t>
            </a:r>
            <a:r>
              <a:rPr lang="fr-FR" sz="1400" dirty="0"/>
              <a:t> </a:t>
            </a:r>
            <a:r>
              <a:rPr lang="fr-FR" sz="1400" dirty="0" err="1"/>
              <a:t>spacing</a:t>
            </a:r>
            <a:endParaRPr sz="1400" dirty="0"/>
          </a:p>
        </p:txBody>
      </p:sp>
      <p:pic>
        <p:nvPicPr>
          <p:cNvPr id="172" name="Google Shape;172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801" y="1777889"/>
            <a:ext cx="5816224" cy="3325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0824" y="1980300"/>
            <a:ext cx="4485101" cy="41591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46D480F-5278-40DE-97CC-30D773DAF3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5</a:t>
            </a:fld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FF4884A-D8BD-4503-91D3-9BB798626131}"/>
              </a:ext>
            </a:extLst>
          </p:cNvPr>
          <p:cNvSpPr txBox="1"/>
          <p:nvPr/>
        </p:nvSpPr>
        <p:spPr>
          <a:xfrm>
            <a:off x="5506312" y="6166729"/>
            <a:ext cx="63905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Source : </a:t>
            </a:r>
            <a:r>
              <a:rPr lang="en-US" sz="900" dirty="0">
                <a:hlinkClick r:id="rId5"/>
              </a:rPr>
              <a:t>An open-source platform for exploring NB-IoT system performance </a:t>
            </a:r>
            <a:endParaRPr lang="fr-FR" sz="900" dirty="0">
              <a:solidFill>
                <a:srgbClr val="0070C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90611A3-5434-49A9-9EE6-C0F26DC1999A}"/>
              </a:ext>
            </a:extLst>
          </p:cNvPr>
          <p:cNvSpPr txBox="1"/>
          <p:nvPr/>
        </p:nvSpPr>
        <p:spPr>
          <a:xfrm>
            <a:off x="531907" y="5214345"/>
            <a:ext cx="63905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Source : </a:t>
            </a:r>
            <a:r>
              <a:rPr lang="fr-FR" sz="900" dirty="0">
                <a:hlinkClick r:id="rId6"/>
              </a:rPr>
              <a:t>NB-IoT Networks by ITU</a:t>
            </a:r>
            <a:endParaRPr lang="fr-FR" sz="9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"/>
          <p:cNvSpPr txBox="1">
            <a:spLocks noGrp="1"/>
          </p:cNvSpPr>
          <p:nvPr>
            <p:ph type="title"/>
          </p:nvPr>
        </p:nvSpPr>
        <p:spPr>
          <a:xfrm>
            <a:off x="381000" y="390525"/>
            <a:ext cx="2999763" cy="433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</a:pPr>
            <a:r>
              <a:rPr lang="fr-FR" sz="2400"/>
              <a:t>II- Physical Layer </a:t>
            </a:r>
            <a:endParaRPr/>
          </a:p>
        </p:txBody>
      </p:sp>
      <p:sp>
        <p:nvSpPr>
          <p:cNvPr id="180" name="Google Shape;180;p6"/>
          <p:cNvSpPr txBox="1"/>
          <p:nvPr/>
        </p:nvSpPr>
        <p:spPr>
          <a:xfrm>
            <a:off x="814249" y="4470758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Low Power Wide Area Network (LPWAN)</a:t>
            </a:r>
            <a:endParaRPr sz="18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81" name="Google Shape;181;p6" descr="Une image contenant flou, lumière, ciel nocturne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03316" y="607047"/>
            <a:ext cx="1906013" cy="197116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6"/>
          <p:cNvSpPr txBox="1"/>
          <p:nvPr/>
        </p:nvSpPr>
        <p:spPr>
          <a:xfrm flipH="1">
            <a:off x="8703316" y="2628821"/>
            <a:ext cx="210502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Example of a constellation Diagram for BPSK</a:t>
            </a:r>
            <a:endParaRPr sz="1100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83" name="Google Shape;183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703316" y="3327758"/>
            <a:ext cx="1952625" cy="2286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4" name="Google Shape;184;p6"/>
          <p:cNvCxnSpPr/>
          <p:nvPr/>
        </p:nvCxnSpPr>
        <p:spPr>
          <a:xfrm>
            <a:off x="6705600" y="3181350"/>
            <a:ext cx="1285875" cy="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38100" dist="12700" dir="5400000" algn="ctr" rotWithShape="0">
              <a:srgbClr val="000000">
                <a:alpha val="62745"/>
              </a:srgbClr>
            </a:outerShdw>
          </a:effectLst>
        </p:spPr>
      </p:cxnSp>
      <p:pic>
        <p:nvPicPr>
          <p:cNvPr id="185" name="Google Shape;185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1624" y="1573787"/>
            <a:ext cx="6200775" cy="26981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7754C4A-F9E1-4643-AF55-6957CB9BFCC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6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7888C07-8862-4D67-99D2-9BC8FE6D7914}"/>
              </a:ext>
            </a:extLst>
          </p:cNvPr>
          <p:cNvSpPr txBox="1"/>
          <p:nvPr/>
        </p:nvSpPr>
        <p:spPr>
          <a:xfrm>
            <a:off x="481623" y="1251880"/>
            <a:ext cx="3690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Source : </a:t>
            </a:r>
            <a:r>
              <a:rPr lang="fr-FR" sz="900" dirty="0">
                <a:hlinkClick r:id="rId6"/>
              </a:rPr>
              <a:t>https://blog.integral-system.fr/quest-ce-que-nb-iot/</a:t>
            </a:r>
            <a:r>
              <a:rPr lang="fr-FR" sz="900" dirty="0"/>
              <a:t> </a:t>
            </a:r>
            <a:endParaRPr lang="fr-FR" sz="9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7"/>
          <p:cNvSpPr txBox="1"/>
          <p:nvPr/>
        </p:nvSpPr>
        <p:spPr>
          <a:xfrm>
            <a:off x="609599" y="1115781"/>
            <a:ext cx="4663440" cy="374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Uplink, the modulation used is : </a:t>
            </a:r>
            <a:endParaRPr/>
          </a:p>
          <a:p>
            <a:pPr marL="0" marR="0" lvl="0" indent="114300" algn="l" rtl="0"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285750" marR="0" lvl="0" indent="-182880" algn="l" rtl="0"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single-tone</a:t>
            </a: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, the modulation is π/2-BPSK or π/4-QPSK</a:t>
            </a:r>
            <a:endParaRPr/>
          </a:p>
          <a:p>
            <a:pPr marL="285750" marR="0" lvl="0" indent="-68579" algn="l" rtl="0"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285750" marR="0" lvl="0" indent="-182880" algn="l" rtl="0"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multitone</a:t>
            </a: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it is always QPSK.</a:t>
            </a:r>
            <a:endParaRPr/>
          </a:p>
          <a:p>
            <a:pPr marL="285750" marR="0" lvl="0" indent="-68579" algn="l" rtl="0"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91" name="Google Shape;191;p7" descr="NB-IoT Measurement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06499" y="1364351"/>
            <a:ext cx="6052101" cy="2064649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7"/>
          <p:cNvSpPr txBox="1">
            <a:spLocks noGrp="1"/>
          </p:cNvSpPr>
          <p:nvPr>
            <p:ph type="title"/>
          </p:nvPr>
        </p:nvSpPr>
        <p:spPr>
          <a:xfrm>
            <a:off x="381000" y="390525"/>
            <a:ext cx="2999763" cy="433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</a:pPr>
            <a:r>
              <a:rPr lang="fr-FR" sz="2400"/>
              <a:t>II- Physical Layer </a:t>
            </a:r>
            <a:endParaRPr/>
          </a:p>
        </p:txBody>
      </p:sp>
      <p:sp>
        <p:nvSpPr>
          <p:cNvPr id="194" name="Google Shape;194;p7"/>
          <p:cNvSpPr txBox="1"/>
          <p:nvPr/>
        </p:nvSpPr>
        <p:spPr>
          <a:xfrm>
            <a:off x="609600" y="4001757"/>
            <a:ext cx="10972800" cy="1267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0287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5" name="Google Shape;195;p7"/>
          <p:cNvSpPr txBox="1"/>
          <p:nvPr/>
        </p:nvSpPr>
        <p:spPr>
          <a:xfrm>
            <a:off x="738187" y="4680155"/>
            <a:ext cx="10715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This improves the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power-amplifier efficiency cost </a:t>
            </a: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the  mobile terminal at lower data rates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50D092C-C2CA-41A5-8DE8-FAFF99BE25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7</a:t>
            </a:fld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8"/>
          <p:cNvSpPr txBox="1"/>
          <p:nvPr/>
        </p:nvSpPr>
        <p:spPr>
          <a:xfrm>
            <a:off x="495300" y="1408603"/>
            <a:ext cx="10629902" cy="47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NB-IoT supports ultra-low complexity devices with very narrow bandwidth, 200 kHz.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2" name="Google Shape;202;p8"/>
          <p:cNvSpPr txBox="1">
            <a:spLocks noGrp="1"/>
          </p:cNvSpPr>
          <p:nvPr>
            <p:ph type="title"/>
          </p:nvPr>
        </p:nvSpPr>
        <p:spPr>
          <a:xfrm>
            <a:off x="381000" y="390525"/>
            <a:ext cx="2999763" cy="433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</a:pPr>
            <a:r>
              <a:rPr lang="fr-FR" sz="2400"/>
              <a:t>II- Physical Layer </a:t>
            </a:r>
            <a:endParaRPr/>
          </a:p>
        </p:txBody>
      </p:sp>
      <p:graphicFrame>
        <p:nvGraphicFramePr>
          <p:cNvPr id="203" name="Google Shape;203;p8"/>
          <p:cNvGraphicFramePr/>
          <p:nvPr/>
        </p:nvGraphicFramePr>
        <p:xfrm>
          <a:off x="850902" y="2937710"/>
          <a:ext cx="8128000" cy="741700"/>
        </p:xfrm>
        <a:graphic>
          <a:graphicData uri="http://schemas.openxmlformats.org/drawingml/2006/table">
            <a:tbl>
              <a:tblPr firstRow="1" bandRow="1">
                <a:noFill/>
                <a:tableStyleId>{9C2212EA-7BA7-48A5-8782-D607E9D0937A}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/>
                        <a:t>Rural area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/>
                        <a:t>Urban area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/>
                        <a:t>10 km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/>
                        <a:t>1 km 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4" name="Google Shape;204;p8"/>
          <p:cNvSpPr txBox="1"/>
          <p:nvPr/>
        </p:nvSpPr>
        <p:spPr>
          <a:xfrm>
            <a:off x="609600" y="3925016"/>
            <a:ext cx="10629902" cy="47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Handover 🡪 End-devices join a single base station   </a:t>
            </a:r>
            <a:endParaRPr/>
          </a:p>
        </p:txBody>
      </p:sp>
      <p:sp>
        <p:nvSpPr>
          <p:cNvPr id="205" name="Google Shape;205;p8"/>
          <p:cNvSpPr txBox="1"/>
          <p:nvPr/>
        </p:nvSpPr>
        <p:spPr>
          <a:xfrm>
            <a:off x="609600" y="1025679"/>
            <a:ext cx="10629902" cy="47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Data Rate &amp; Scope </a:t>
            </a:r>
            <a:endParaRPr/>
          </a:p>
        </p:txBody>
      </p:sp>
      <p:sp>
        <p:nvSpPr>
          <p:cNvPr id="206" name="Google Shape;206;p8"/>
          <p:cNvSpPr txBox="1"/>
          <p:nvPr/>
        </p:nvSpPr>
        <p:spPr>
          <a:xfrm>
            <a:off x="490538" y="2327139"/>
            <a:ext cx="10868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Due to its narrow bandwidth, the data rate peaks at around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 until 250 Kbits/s</a:t>
            </a: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7" name="Google Shape;207;p8"/>
          <p:cNvSpPr txBox="1"/>
          <p:nvPr/>
        </p:nvSpPr>
        <p:spPr>
          <a:xfrm>
            <a:off x="609600" y="4843358"/>
            <a:ext cx="10629902" cy="47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•"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Channing Coding 🡪 Turbo codes    </a:t>
            </a:r>
            <a:endParaRPr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1C5EF84-50E1-4A81-9E17-FF754EB1CF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8</a:t>
            </a:fld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9"/>
          <p:cNvSpPr txBox="1">
            <a:spLocks noGrp="1"/>
          </p:cNvSpPr>
          <p:nvPr>
            <p:ph type="title"/>
          </p:nvPr>
        </p:nvSpPr>
        <p:spPr>
          <a:xfrm>
            <a:off x="476250" y="438149"/>
            <a:ext cx="2381250" cy="4997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Century Gothic"/>
              <a:buNone/>
            </a:pPr>
            <a:r>
              <a:rPr lang="fr-FR" sz="2400"/>
              <a:t>III- Mac Layer </a:t>
            </a:r>
            <a:endParaRPr/>
          </a:p>
        </p:txBody>
      </p:sp>
      <p:sp>
        <p:nvSpPr>
          <p:cNvPr id="213" name="Google Shape;213;p9"/>
          <p:cNvSpPr txBox="1">
            <a:spLocks noGrp="1"/>
          </p:cNvSpPr>
          <p:nvPr>
            <p:ph type="body" idx="1"/>
          </p:nvPr>
        </p:nvSpPr>
        <p:spPr>
          <a:xfrm>
            <a:off x="866774" y="1855470"/>
            <a:ext cx="4834891" cy="374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82880" lvl="0" indent="-18288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fr-FR"/>
              <a:t>For Downlink communications, OFDMA is used 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rPr lang="fr-FR"/>
              <a:t>🡪 </a:t>
            </a:r>
            <a:r>
              <a:rPr lang="fr-FR" b="1"/>
              <a:t>Resistance to interference 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rPr lang="fr-FR" b="1"/>
              <a:t>🡪 Reduction of multipath fading effects</a:t>
            </a:r>
            <a:endParaRPr b="1"/>
          </a:p>
        </p:txBody>
      </p:sp>
      <p:sp>
        <p:nvSpPr>
          <p:cNvPr id="214" name="Google Shape;214;p9"/>
          <p:cNvSpPr txBox="1">
            <a:spLocks noGrp="1"/>
          </p:cNvSpPr>
          <p:nvPr>
            <p:ph type="body" idx="2"/>
          </p:nvPr>
        </p:nvSpPr>
        <p:spPr>
          <a:xfrm>
            <a:off x="6490335" y="1855470"/>
            <a:ext cx="4663440" cy="374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82880" lvl="0" indent="-18288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fr-FR"/>
              <a:t>For Uplink communications, the access protocol is SC-FDMA.</a:t>
            </a:r>
            <a:endParaRPr/>
          </a:p>
          <a:p>
            <a:pPr marL="0" lvl="0" indent="0" algn="l" rtl="0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rPr lang="fr-FR"/>
              <a:t>🡪 </a:t>
            </a:r>
            <a:r>
              <a:rPr lang="fr-FR" b="1"/>
              <a:t>Reduction of inter-symbol interference </a:t>
            </a:r>
            <a:endParaRPr/>
          </a:p>
        </p:txBody>
      </p:sp>
      <p:sp>
        <p:nvSpPr>
          <p:cNvPr id="216" name="Google Shape;216;p9"/>
          <p:cNvSpPr txBox="1"/>
          <p:nvPr/>
        </p:nvSpPr>
        <p:spPr>
          <a:xfrm>
            <a:off x="561975" y="1120748"/>
            <a:ext cx="107156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NB-IoT, the access protocols are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different</a:t>
            </a: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between </a:t>
            </a:r>
            <a:r>
              <a:rPr lang="fr-FR" sz="1800" b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uplink and downlink</a:t>
            </a:r>
            <a:r>
              <a:rPr lang="fr-FR" sz="1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</a:t>
            </a:r>
            <a:endParaRPr sz="18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17" name="Google Shape;21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6250" y="3541025"/>
            <a:ext cx="5762625" cy="24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56246" y="3541025"/>
            <a:ext cx="3894140" cy="21240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5B0F2DA-39D0-47D0-BB03-7420E7C63B9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9</a:t>
            </a:fld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C5FD3C6-2207-4BFD-821D-78DB07680DFB}"/>
              </a:ext>
            </a:extLst>
          </p:cNvPr>
          <p:cNvSpPr txBox="1"/>
          <p:nvPr/>
        </p:nvSpPr>
        <p:spPr>
          <a:xfrm>
            <a:off x="561975" y="6110483"/>
            <a:ext cx="36908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Source :  </a:t>
            </a:r>
            <a:r>
              <a:rPr lang="fr-FR" sz="900" dirty="0">
                <a:hlinkClick r:id="rId5"/>
              </a:rPr>
              <a:t>https://blogs.univ-poitiers.fr/f-launay/tag/ofdm/</a:t>
            </a:r>
            <a:r>
              <a:rPr lang="fr-FR" sz="900" dirty="0"/>
              <a:t>     </a:t>
            </a:r>
            <a:endParaRPr lang="fr-FR" sz="900" dirty="0">
              <a:solidFill>
                <a:srgbClr val="0070C0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504FD14-F89D-4B5E-83A3-B02F3EC4A6DC}"/>
              </a:ext>
            </a:extLst>
          </p:cNvPr>
          <p:cNvSpPr txBox="1"/>
          <p:nvPr/>
        </p:nvSpPr>
        <p:spPr>
          <a:xfrm>
            <a:off x="6756246" y="5833484"/>
            <a:ext cx="40656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Source : </a:t>
            </a:r>
            <a:r>
              <a:rPr lang="fr-FR" sz="900" dirty="0">
                <a:hlinkClick r:id="rId6"/>
              </a:rPr>
              <a:t>https://www.researchgate.net/figure/Difference-entre-OFDMA-et-SC-FDMA-6_fig4_308266132</a:t>
            </a:r>
            <a:r>
              <a:rPr lang="fr-FR" sz="900" dirty="0"/>
              <a:t> </a:t>
            </a:r>
          </a:p>
          <a:p>
            <a:r>
              <a:rPr lang="fr-FR" sz="1000" dirty="0"/>
              <a:t>      </a:t>
            </a:r>
            <a:endParaRPr lang="fr-FR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avonVTI">
  <a:themeElements>
    <a:clrScheme name="FIVE">
      <a:dk1>
        <a:srgbClr val="000000"/>
      </a:dk1>
      <a:lt1>
        <a:srgbClr val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vonVTI">
  <a:themeElements>
    <a:clrScheme name="FIVE">
      <a:dk1>
        <a:srgbClr val="000000"/>
      </a:dk1>
      <a:lt1>
        <a:srgbClr val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872</Words>
  <Application>Microsoft Office PowerPoint</Application>
  <PresentationFormat>Grand écran</PresentationFormat>
  <Paragraphs>163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Garamond</vt:lpstr>
      <vt:lpstr>Arial</vt:lpstr>
      <vt:lpstr>Century Gothic</vt:lpstr>
      <vt:lpstr>Calibri</vt:lpstr>
      <vt:lpstr>SavonVTI</vt:lpstr>
      <vt:lpstr>SavonVTI</vt:lpstr>
      <vt:lpstr>5G NB-IOT</vt:lpstr>
      <vt:lpstr>Contents </vt:lpstr>
      <vt:lpstr>I- Introduction</vt:lpstr>
      <vt:lpstr>II- Physical layer</vt:lpstr>
      <vt:lpstr>II- Physical layer</vt:lpstr>
      <vt:lpstr>II- Physical Layer </vt:lpstr>
      <vt:lpstr>II- Physical Layer </vt:lpstr>
      <vt:lpstr>II- Physical Layer </vt:lpstr>
      <vt:lpstr>III- Mac Layer </vt:lpstr>
      <vt:lpstr>III- Mac Layer 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5G NB-IOT</dc:title>
  <dc:creator>Yacine BENCHEHIDA</dc:creator>
  <cp:lastModifiedBy>Yacine BENCHEHIDA</cp:lastModifiedBy>
  <cp:revision>9</cp:revision>
  <dcterms:created xsi:type="dcterms:W3CDTF">2021-10-14T06:29:16Z</dcterms:created>
  <dcterms:modified xsi:type="dcterms:W3CDTF">2021-10-16T10:16:58Z</dcterms:modified>
</cp:coreProperties>
</file>